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520309" y="10064698"/>
            <a:ext cx="1231906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jpg"/><Relationship Id="rId7" Type="http://schemas.openxmlformats.org/officeDocument/2006/relationships/image" Target="../media/image1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5" Type="http://schemas.openxmlformats.org/officeDocument/2006/relationships/image" Target="../media/image2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6" Type="http://schemas.openxmlformats.org/officeDocument/2006/relationships/image" Target="../media/image26.jpg"/><Relationship Id="rId7" Type="http://schemas.openxmlformats.org/officeDocument/2006/relationships/image" Target="../media/image2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jpg"/><Relationship Id="rId4" Type="http://schemas.openxmlformats.org/officeDocument/2006/relationships/image" Target="../media/image3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jpg"/><Relationship Id="rId4" Type="http://schemas.openxmlformats.org/officeDocument/2006/relationships/image" Target="../media/image33.jpg"/><Relationship Id="rId5" Type="http://schemas.openxmlformats.org/officeDocument/2006/relationships/image" Target="../media/image34.png"/><Relationship Id="rId6" Type="http://schemas.openxmlformats.org/officeDocument/2006/relationships/image" Target="../media/image3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Relationship Id="rId3" Type="http://schemas.openxmlformats.org/officeDocument/2006/relationships/image" Target="../media/image37.jpg"/><Relationship Id="rId4" Type="http://schemas.openxmlformats.org/officeDocument/2006/relationships/image" Target="../media/image38.jpg"/><Relationship Id="rId5" Type="http://schemas.openxmlformats.org/officeDocument/2006/relationships/image" Target="../media/image3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Relationship Id="rId3" Type="http://schemas.openxmlformats.org/officeDocument/2006/relationships/image" Target="../media/image41.jpg"/><Relationship Id="rId4" Type="http://schemas.openxmlformats.org/officeDocument/2006/relationships/image" Target="../media/image4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1342897"/>
            <a:ext cx="78613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16272" y="1550161"/>
            <a:ext cx="609600" cy="179831"/>
          </a:xfrm>
          <a:custGeom>
            <a:avLst/>
            <a:gdLst/>
            <a:ahLst/>
            <a:cxnLst/>
            <a:rect l="l" t="t" r="r" b="b"/>
            <a:pathLst>
              <a:path w="609600" h="179831">
                <a:moveTo>
                  <a:pt x="0" y="179831"/>
                </a:moveTo>
                <a:lnTo>
                  <a:pt x="609600" y="179831"/>
                </a:lnTo>
                <a:lnTo>
                  <a:pt x="609600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072763" y="1751329"/>
            <a:ext cx="635812" cy="179831"/>
          </a:xfrm>
          <a:custGeom>
            <a:avLst/>
            <a:gdLst/>
            <a:ahLst/>
            <a:cxnLst/>
            <a:rect l="l" t="t" r="r" b="b"/>
            <a:pathLst>
              <a:path w="635812" h="179831">
                <a:moveTo>
                  <a:pt x="0" y="179831"/>
                </a:moveTo>
                <a:lnTo>
                  <a:pt x="635812" y="179831"/>
                </a:lnTo>
                <a:lnTo>
                  <a:pt x="635812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36442" y="1952497"/>
            <a:ext cx="464819" cy="179831"/>
          </a:xfrm>
          <a:custGeom>
            <a:avLst/>
            <a:gdLst/>
            <a:ahLst/>
            <a:cxnLst/>
            <a:rect l="l" t="t" r="r" b="b"/>
            <a:pathLst>
              <a:path w="464820" h="179831">
                <a:moveTo>
                  <a:pt x="0" y="179831"/>
                </a:moveTo>
                <a:lnTo>
                  <a:pt x="464819" y="179831"/>
                </a:lnTo>
                <a:lnTo>
                  <a:pt x="464819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08684" y="1522729"/>
            <a:ext cx="3828415" cy="1019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200">
                <a:latin typeface="Times New Roman"/>
                <a:cs typeface="Times New Roman"/>
              </a:rPr>
              <a:t>1.  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ntrod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_Cir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uit_A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baseline="38194" sz="1200" spc="0">
                <a:latin typeface="Times New Roman"/>
                <a:cs typeface="Times New Roman"/>
              </a:rPr>
              <a:t>th </a:t>
            </a:r>
            <a:r>
              <a:rPr dirty="0" smtClean="0" baseline="38194" sz="1200" spc="-142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Rob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 B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lest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20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mtClean="0" sz="120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7284" y="1742185"/>
            <a:ext cx="43046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uits </a:t>
            </a:r>
            <a:r>
              <a:rPr dirty="0" smtClean="0" sz="1200" spc="1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matthew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7284" y="1943353"/>
            <a:ext cx="22783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mes W.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Nilsson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7284" y="2146045"/>
            <a:ext cx="5445760" cy="597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ENG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RC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H. H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mtClean="0" sz="120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Probl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 of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3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ECT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RC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OSEPH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mtClean="0" sz="1200">
                <a:latin typeface="Times New Roman"/>
                <a:cs typeface="Times New Roman"/>
              </a:rPr>
              <a:t>A. E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8736" y="2955290"/>
            <a:ext cx="5972175" cy="724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Capaci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12700" marR="12700">
              <a:lnSpc>
                <a:spcPct val="1102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ECTRIC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1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bol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Gre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k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ter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(psi).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latin typeface="Times New Roman"/>
                <a:cs typeface="Times New Roman"/>
              </a:rPr>
              <a:t>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unit a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 (fl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ity)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apital le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ter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8736" y="7380096"/>
            <a:ext cx="5969000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By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iti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n,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ield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ng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(designa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by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apital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pt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ter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 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ting on a unit positive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at that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t;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2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9469" y="3823715"/>
            <a:ext cx="1628775" cy="561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839469" y="4538852"/>
            <a:ext cx="3105150" cy="2162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839469" y="6854952"/>
            <a:ext cx="1619250" cy="3994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839469" y="7937753"/>
            <a:ext cx="2105025" cy="638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230120" y="8729471"/>
            <a:ext cx="2343150" cy="10569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1117406"/>
            <a:ext cx="5825490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2, the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rted on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oulomb)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ositive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Q, 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Coulomb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 law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follows: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80" y="3340679"/>
            <a:ext cx="5664835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1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fl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 lin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a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s ex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positiv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ly charg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body to a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gativ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ly charg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 body, a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ays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 or 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ndicular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su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s, and 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 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780" y="5672962"/>
            <a:ext cx="11499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780" y="8308593"/>
            <a:ext cx="5839460" cy="1146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11454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Capaci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a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’s ability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sto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 its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2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—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ds, its sto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ity. In additi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n,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2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0" b="1">
                <a:latin typeface="Times New Roman"/>
                <a:cs typeface="Times New Roman"/>
              </a:rPr>
              <a:t> g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ount of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stor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on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appli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voltag</a:t>
            </a:r>
            <a:r>
              <a:rPr dirty="0" smtClean="0" sz="1200" spc="2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has 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tance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 F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 C of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6.242*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10</a:t>
            </a:r>
            <a:r>
              <a:rPr dirty="0" smtClean="0" baseline="38194" sz="1200" spc="7" b="1">
                <a:latin typeface="Times New Roman"/>
                <a:cs typeface="Times New Roman"/>
              </a:rPr>
              <a:t>1</a:t>
            </a:r>
            <a:r>
              <a:rPr dirty="0" smtClean="0" baseline="38194" sz="1200" spc="0" b="1">
                <a:latin typeface="Times New Roman"/>
                <a:cs typeface="Times New Roman"/>
              </a:rPr>
              <a:t>8 </a:t>
            </a:r>
            <a:r>
              <a:rPr dirty="0" smtClean="0" baseline="38194" sz="1200" spc="-142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trons) is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posit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on</a:t>
            </a:r>
            <a:r>
              <a:rPr dirty="0" smtClean="0" sz="1200" spc="0" b="1">
                <a:latin typeface="Times New Roman"/>
                <a:cs typeface="Times New Roman"/>
              </a:rPr>
              <a:t> the pla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by a po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 dif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 V a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s its 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2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0894" y="1681225"/>
            <a:ext cx="3133725" cy="42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10894" y="2263139"/>
            <a:ext cx="2609850" cy="952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10894" y="4101083"/>
            <a:ext cx="3438525" cy="14282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810894" y="6011163"/>
            <a:ext cx="3152775" cy="2171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1120454"/>
            <a:ext cx="5281295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tionship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ting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appli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voltag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plates, and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itance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 is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lowi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10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80" y="5197474"/>
            <a:ext cx="5895975" cy="945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53340" indent="2380615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lect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fl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 dist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ution app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as sh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</a:t>
            </a:r>
            <a:r>
              <a:rPr dirty="0" smtClean="0" sz="1200" spc="0" b="1">
                <a:latin typeface="Times New Roman"/>
                <a:cs typeface="Times New Roman"/>
              </a:rPr>
              <a:t> 6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b), wh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all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x 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are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qually dist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ut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and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“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g”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do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not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"/>
              </a:spcBef>
            </a:pPr>
            <a:endParaRPr sz="1000"/>
          </a:p>
          <a:p>
            <a:pPr marL="12700" marR="12700">
              <a:lnSpc>
                <a:spcPct val="1101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ield 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ng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 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is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by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oss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and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distan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as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oll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0894" y="1681225"/>
            <a:ext cx="1724025" cy="590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563495" y="1928875"/>
            <a:ext cx="1647825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10894" y="2425064"/>
            <a:ext cx="2352675" cy="2943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10894" y="6286499"/>
            <a:ext cx="2057400" cy="571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10894" y="7010907"/>
            <a:ext cx="3638550" cy="1905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7285670"/>
            <a:ext cx="5943600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 b="1">
                <a:latin typeface="Times New Roman"/>
                <a:cs typeface="Times New Roman"/>
              </a:rPr>
              <a:t>D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ε</a:t>
            </a:r>
            <a:r>
              <a:rPr dirty="0" smtClean="0" baseline="-10416" sz="1200" spc="0" b="1">
                <a:latin typeface="Times New Roman"/>
                <a:cs typeface="Times New Roman"/>
              </a:rPr>
              <a:t>o </a:t>
            </a:r>
            <a:r>
              <a:rPr dirty="0" smtClean="0" baseline="-10416" sz="1200" spc="-142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 the pe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ivity of air,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ivity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ial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a</a:t>
            </a:r>
            <a:r>
              <a:rPr dirty="0" smtClean="0" sz="1200" spc="0" b="1">
                <a:latin typeface="Times New Roman"/>
                <a:cs typeface="Times New Roman"/>
              </a:rPr>
              <a:t>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ivity 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80" y="8383778"/>
            <a:ext cx="5982335" cy="136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800" marR="2863850" indent="-38100">
              <a:lnSpc>
                <a:spcPts val="2590"/>
              </a:lnSpc>
            </a:pPr>
            <a:r>
              <a:rPr dirty="0" smtClean="0" sz="1200" b="1">
                <a:latin typeface="Times New Roman"/>
                <a:cs typeface="Times New Roman"/>
              </a:rPr>
              <a:t>No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ε</a:t>
            </a:r>
            <a:r>
              <a:rPr dirty="0" smtClean="0" baseline="-10416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hich call</a:t>
            </a:r>
            <a:r>
              <a:rPr dirty="0" smtClean="0" sz="1200" spc="-1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onstant</a:t>
            </a:r>
            <a:r>
              <a:rPr dirty="0" smtClean="0" sz="1200" spc="0" b="1">
                <a:latin typeface="Times New Roman"/>
                <a:cs typeface="Times New Roman"/>
              </a:rPr>
              <a:t>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ivity units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ads/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(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10" b="1">
                <a:latin typeface="Times New Roman"/>
                <a:cs typeface="Times New Roman"/>
              </a:rPr>
              <a:t>/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5" b="1">
                <a:latin typeface="Times New Roman"/>
                <a:cs typeface="Times New Roman"/>
              </a:rPr>
              <a:t>)</a:t>
            </a:r>
            <a:r>
              <a:rPr dirty="0" smtClean="0" sz="1200" spc="-5" b="1">
                <a:latin typeface="Times New Roman"/>
                <a:cs typeface="Times New Roman"/>
              </a:rPr>
              <a:t>)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 marL="12700" marR="12700">
              <a:lnSpc>
                <a:spcPct val="1104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 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a 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 that, if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appli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oss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ic,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ill 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ak down</a:t>
            </a:r>
            <a:r>
              <a:rPr dirty="0" smtClean="0" sz="1200" spc="0" b="1">
                <a:latin typeface="Times New Roman"/>
                <a:cs typeface="Times New Roman"/>
              </a:rPr>
              <a:t> the bonds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 it and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ause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flow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ough it. T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voltage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unit</a:t>
            </a:r>
            <a:r>
              <a:rPr dirty="0" smtClean="0" sz="1200" spc="0" b="1">
                <a:latin typeface="Times New Roman"/>
                <a:cs typeface="Times New Roman"/>
              </a:rPr>
              <a:t> length is an 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ndica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 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ng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 and is call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ak</a:t>
            </a:r>
            <a:r>
              <a:rPr dirty="0" smtClean="0" sz="1200" spc="-10" b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solidFill>
                  <a:srgbClr val="FF0000"/>
                </a:solidFill>
                <a:latin typeface="Times New Roman"/>
                <a:cs typeface="Times New Roman"/>
              </a:rPr>
              <a:t>n voltage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0894" y="1151254"/>
            <a:ext cx="5867400" cy="2924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10894" y="4229099"/>
            <a:ext cx="3867150" cy="2933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10894" y="7845678"/>
            <a:ext cx="1628775" cy="504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1121186"/>
            <a:ext cx="5957570" cy="17519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69240">
              <a:lnSpc>
                <a:spcPct val="110400"/>
              </a:lnSpc>
            </a:pPr>
            <a:r>
              <a:rPr dirty="0" smtClean="0" sz="1200" b="1">
                <a:latin typeface="Times New Roman"/>
                <a:cs typeface="Times New Roman"/>
              </a:rPr>
              <a:t>A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ypical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 of d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br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akdo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n is l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ghtni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g,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hich oc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</a:t>
            </a:r>
            <a:r>
              <a:rPr dirty="0" smtClean="0" sz="1200" spc="0" b="1">
                <a:latin typeface="Times New Roman"/>
                <a:cs typeface="Times New Roman"/>
              </a:rPr>
              <a:t> 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lo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ds and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th is so 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igh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pass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 through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osph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the di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lect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marL="12700" marR="12700">
              <a:lnSpc>
                <a:spcPct val="1102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ng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hs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 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ics 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abulat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volts/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il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Table 2</a:t>
            </a:r>
            <a:r>
              <a:rPr dirty="0" smtClean="0" sz="1200" spc="0" b="1">
                <a:latin typeface="Times New Roman"/>
                <a:cs typeface="Times New Roman"/>
              </a:rPr>
              <a:t> (1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il 1&gt;1000 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h). O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tant par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ax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v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ltag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 It def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ax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plac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oss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0" b="1">
                <a:latin typeface="Times New Roman"/>
                <a:cs typeface="Times New Roman"/>
              </a:rPr>
              <a:t> 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ontin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ous b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sis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10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out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agi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it 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hangi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its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istics.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ost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s,</a:t>
            </a:r>
            <a:r>
              <a:rPr dirty="0" smtClean="0" sz="1200" spc="0" b="1">
                <a:latin typeface="Times New Roman"/>
                <a:cs typeface="Times New Roman"/>
              </a:rPr>
              <a:t> it is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 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th that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the 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ax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ki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voltag</a:t>
            </a:r>
            <a:r>
              <a:rPr dirty="0" smtClean="0" sz="1200" spc="1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80" y="6724777"/>
            <a:ext cx="5809615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580515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bsti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ute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known value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tivity of air,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 obtain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oll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 us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ul e</a:t>
            </a:r>
            <a:r>
              <a:rPr dirty="0" smtClean="0" sz="1200" spc="-10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780" y="7901365"/>
            <a:ext cx="5555615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 b="1">
                <a:latin typeface="Times New Roman"/>
                <a:cs typeface="Times New Roman"/>
              </a:rPr>
              <a:t>If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10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itance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a 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0" b="1">
                <a:latin typeface="Times New Roman"/>
                <a:cs typeface="Times New Roman"/>
              </a:rPr>
              <a:t> 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hat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same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air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 the di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ic,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follo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ng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sults: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780" y="9527803"/>
            <a:ext cx="5889625" cy="427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32914">
              <a:lnSpc>
                <a:spcPct val="1108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itance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a 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havi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a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lative</a:t>
            </a:r>
            <a:r>
              <a:rPr dirty="0" smtClean="0" sz="1200" spc="0" b="1">
                <a:latin typeface="Times New Roman"/>
                <a:cs typeface="Times New Roman"/>
              </a:rPr>
              <a:t>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ivity of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ε</a:t>
            </a:r>
            <a:r>
              <a:rPr dirty="0" smtClean="0" baseline="-10416" sz="1200" spc="0" b="1">
                <a:latin typeface="Times New Roman"/>
                <a:cs typeface="Times New Roman"/>
              </a:rPr>
              <a:t>r </a:t>
            </a:r>
            <a:r>
              <a:rPr dirty="0" smtClean="0" baseline="-10416" sz="1200" spc="-1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 </a:t>
            </a:r>
            <a:r>
              <a:rPr dirty="0" smtClean="0" sz="1200" spc="0" b="1">
                <a:latin typeface="Times New Roman"/>
                <a:cs typeface="Times New Roman"/>
              </a:rPr>
              <a:t>ε</a:t>
            </a:r>
            <a:r>
              <a:rPr dirty="0" smtClean="0" baseline="-10416" sz="1200" spc="0" b="1">
                <a:latin typeface="Times New Roman"/>
                <a:cs typeface="Times New Roman"/>
              </a:rPr>
              <a:t>r </a:t>
            </a:r>
            <a:r>
              <a:rPr dirty="0" smtClean="0" baseline="-10416" sz="1200" spc="-1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5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the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air as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diel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0894" y="3017519"/>
            <a:ext cx="2676525" cy="3209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515995" y="5331967"/>
            <a:ext cx="3152775" cy="895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10894" y="6380987"/>
            <a:ext cx="1562100" cy="5139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810894" y="7283195"/>
            <a:ext cx="2228850" cy="4949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810894" y="8461450"/>
            <a:ext cx="1704975" cy="12382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1121186"/>
            <a:ext cx="5793740" cy="617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4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M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LE 2 In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9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, if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 air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left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n is chang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ype</a:t>
            </a:r>
            <a:r>
              <a:rPr dirty="0" smtClean="0" sz="1200" spc="0" b="1">
                <a:latin typeface="Times New Roman"/>
                <a:cs typeface="Times New Roman"/>
              </a:rPr>
              <a:t> app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n,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w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itance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l.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hang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re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0894" y="1882774"/>
            <a:ext cx="5314950" cy="2686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10894" y="4722875"/>
            <a:ext cx="3895725" cy="511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9780" y="446532"/>
            <a:ext cx="2480310" cy="889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dirty="0" smtClean="0" sz="1200" b="1">
                <a:latin typeface="Times New Roman"/>
                <a:cs typeface="Times New Roman"/>
              </a:rPr>
              <a:t>Typ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Capaci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780" y="2686333"/>
            <a:ext cx="5876290" cy="1350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4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ixed Capa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come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sha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and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 in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the s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onstruction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diel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 the 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rg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 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is the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 marL="12700" marR="24130">
              <a:lnSpc>
                <a:spcPct val="110500"/>
              </a:lnSpc>
            </a:pPr>
            <a:r>
              <a:rPr dirty="0" smtClean="0" sz="1200" b="1">
                <a:latin typeface="Times New Roman"/>
                <a:cs typeface="Times New Roman"/>
              </a:rPr>
              <a:t>Va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le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0">
                <a:latin typeface="Times New Roman"/>
                <a:cs typeface="Times New Roman"/>
              </a:rPr>
              <a:t>All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some de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in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2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), 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 c</a:t>
            </a:r>
            <a:r>
              <a:rPr dirty="0" smtClean="0" sz="1200" spc="2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ch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turning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shaft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80" y="6240144"/>
            <a:ext cx="13296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C</a:t>
            </a:r>
            <a:r>
              <a:rPr dirty="0" smtClean="0" sz="1200" spc="-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ENT iC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780" y="6951853"/>
            <a:ext cx="5878195" cy="414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932815">
              <a:lnSpc>
                <a:spcPct val="11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itive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is dir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tly 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 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hange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voltage</a:t>
            </a:r>
            <a:r>
              <a:rPr dirty="0" smtClean="0" sz="1200" spc="0" b="1">
                <a:latin typeface="Times New Roman"/>
                <a:cs typeface="Times New Roman"/>
              </a:rPr>
              <a:t> 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oss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, not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ls of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voltage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volved.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0894" y="1479803"/>
            <a:ext cx="2305050" cy="1085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810894" y="4182109"/>
            <a:ext cx="4391025" cy="1914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10894" y="6579107"/>
            <a:ext cx="904875" cy="5421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810894" y="7509103"/>
            <a:ext cx="5391150" cy="2390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79780" y="7076820"/>
            <a:ext cx="32651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ITORS IN SERIES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IN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LLEL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0894" y="1151254"/>
            <a:ext cx="3733800" cy="149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10894" y="2799968"/>
            <a:ext cx="4933950" cy="4133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810894" y="7415783"/>
            <a:ext cx="5976620" cy="26382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46532"/>
            <a:ext cx="248031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2961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Subje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Ele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8953" y="446532"/>
            <a:ext cx="1012190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54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te: 27</a:t>
            </a:r>
            <a:r>
              <a:rPr dirty="0" smtClean="0" sz="1200" spc="5">
                <a:latin typeface="Times New Roman"/>
                <a:cs typeface="Times New Roman"/>
              </a:rPr>
              <a:t>/</a:t>
            </a:r>
            <a:r>
              <a:rPr dirty="0" smtClean="0" sz="1200" spc="0">
                <a:latin typeface="Times New Roman"/>
                <a:cs typeface="Times New Roman"/>
              </a:rPr>
              <a:t>2/2018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:1</a:t>
            </a:r>
            <a:endParaRPr sz="1200">
              <a:latin typeface="Times New Roman"/>
              <a:cs typeface="Times New Roman"/>
            </a:endParaRPr>
          </a:p>
          <a:p>
            <a:pPr marL="8128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Time/ 2 hour</a:t>
            </a:r>
            <a:r>
              <a:rPr dirty="0" smtClean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31870" y="358139"/>
            <a:ext cx="76581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810894" y="1151254"/>
            <a:ext cx="5976620" cy="523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10894" y="6543230"/>
            <a:ext cx="5976492" cy="34778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15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mar I</a:t>
            </a:r>
            <a:r>
              <a:rPr dirty="0" smtClean="0" sz="1100" spc="-15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2018-11-11T12:38:07Z</dcterms:created>
  <dcterms:modified xsi:type="dcterms:W3CDTF">2018-11-11T12:38:07Z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